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3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68" r:id="rId28"/>
    <p:sldId id="267" r:id="rId29"/>
    <p:sldId id="262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710"/>
  </p:normalViewPr>
  <p:slideViewPr>
    <p:cSldViewPr snapToGrid="0" snapToObjects="1">
      <p:cViewPr varScale="1">
        <p:scale>
          <a:sx n="86" d="100"/>
          <a:sy n="86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15/11/2018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11/15/18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400" dirty="0"/>
              <a:t>Uma porta é um ponto final de comunicação (endpoint)</a:t>
            </a:r>
          </a:p>
          <a:p>
            <a:r>
              <a:rPr lang="pt-BR" sz="2400" dirty="0"/>
              <a:t>É como o número de um apartamento onde o carteiro deve entregar uma encomenda</a:t>
            </a:r>
          </a:p>
          <a:p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-42640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458" y="3067710"/>
            <a:ext cx="4645086" cy="3693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17561"/>
            <a:ext cx="8915400" cy="4501175"/>
          </a:xfrm>
        </p:spPr>
        <p:txBody>
          <a:bodyPr>
            <a:normAutofit/>
          </a:bodyPr>
          <a:lstStyle/>
          <a:p>
            <a:r>
              <a:rPr lang="pt-BR" sz="2400" dirty="0"/>
              <a:t>Sem o número da porta, o SO não tem como saber para qual aplicação entregar uma mensagem recebida</a:t>
            </a:r>
          </a:p>
          <a:p>
            <a:r>
              <a:rPr lang="pt-BR" sz="2400" dirty="0"/>
              <a:t>Só com o IP é como ter o endereço do prédio mas não ter o número do apartamento</a:t>
            </a:r>
          </a:p>
          <a:p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000923" y="3456356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687388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Stream significa corrente (como de um rio) ou fluxo</a:t>
            </a:r>
          </a:p>
          <a:p>
            <a:r>
              <a:rPr lang="pt-BR" sz="2800" dirty="0"/>
              <a:t>Um Stream é usado em programação para permitir ler e gravar dados de dispositivos de entrada (input) e saída (output)</a:t>
            </a:r>
          </a:p>
          <a:p>
            <a:r>
              <a:rPr lang="pt-BR" sz="2800" dirty="0"/>
              <a:t>Ao usar um Stream, podemos enviar dados por um fluxo ou receber dados de um</a:t>
            </a:r>
          </a:p>
          <a:p>
            <a:r>
              <a:rPr lang="pt-BR" sz="2800" dirty="0"/>
              <a:t>Exemplos de Streams são arquivos e canais de comunicação como sockets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InputStream e OutputStream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Desenvolver aplicação de bate-papo que envia e recebe mensagens pela rede</a:t>
            </a:r>
          </a:p>
          <a:p>
            <a:r>
              <a:rPr lang="pt-BR" sz="2400" dirty="0"/>
              <a:t>Entender os conceitos de Sockets, InputStream e OutputStream, requisições bloqueantes (blocking) e Threads</a:t>
            </a:r>
          </a:p>
          <a:p>
            <a:endParaRPr lang="pt-BR" sz="2400" dirty="0"/>
          </a:p>
          <a:p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BufferedReader usando apenas uma linha de código, isto não é possível para projetos usando as classes ServerSocket e Socket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075649"/>
            <a:ext cx="8915400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i="1" dirty="0"/>
              <a:t>Este é o modelo de execução que você provavelmente aprendeu com sua primeira linguagem de programação</a:t>
            </a:r>
          </a:p>
          <a:p>
            <a:r>
              <a:rPr lang="en-US" sz="2800" i="1" dirty="0"/>
              <a:t>Se você aprendeu a fazer teste de mesa, tais testes baseiam-se em chamadas bloqueantes</a:t>
            </a:r>
            <a:endParaRPr lang="pt-BR" sz="28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075649"/>
            <a:ext cx="8915400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i="1" dirty="0"/>
              <a:t>Apesar de atrasar a execução da aplicação, isto facilita muito o desenvolvimento</a:t>
            </a:r>
          </a:p>
          <a:p>
            <a:r>
              <a:rPr lang="en-US" sz="2800" i="1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18544"/>
            <a:ext cx="8915400" cy="4423796"/>
          </a:xfrm>
        </p:spPr>
        <p:txBody>
          <a:bodyPr>
            <a:noAutofit/>
          </a:bodyPr>
          <a:lstStyle/>
          <a:p>
            <a:r>
              <a:rPr lang="en-US" sz="2800" i="1" dirty="0"/>
              <a:t>Sabemos que cada linha de código é executada sequencialmente</a:t>
            </a:r>
          </a:p>
          <a:p>
            <a:r>
              <a:rPr lang="en-US" sz="2800" i="1" dirty="0"/>
              <a:t>A próxima linha só é executada quando a anterior terminar</a:t>
            </a:r>
          </a:p>
          <a:p>
            <a:endParaRPr lang="pt-BR" sz="2800" i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48109"/>
            <a:ext cx="8915400" cy="4116109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2400" b="1" dirty="0">
                <a:solidFill>
                  <a:schemeClr val="bg2"/>
                </a:solidFill>
              </a:rPr>
              <a:t>(</a:t>
            </a:r>
            <a:r>
              <a:rPr lang="pt-BR" sz="24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2400" b="1" dirty="0">
                <a:solidFill>
                  <a:schemeClr val="bg2"/>
                </a:solidFill>
              </a:rPr>
              <a:t>)</a:t>
            </a:r>
            <a:endParaRPr lang="pt-BR" sz="2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2537"/>
            <a:ext cx="8915400" cy="464744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2400" b="1" dirty="0">
                <a:solidFill>
                  <a:schemeClr val="bg2"/>
                </a:solidFill>
              </a:rPr>
              <a:t>Google </a:t>
            </a:r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2400" b="1" dirty="0">
                <a:solidFill>
                  <a:schemeClr val="bg2"/>
                </a:solidFill>
              </a:rPr>
              <a:t>Apple </a:t>
            </a:r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605926"/>
            <a:ext cx="8915400" cy="473289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Cada thread adicional normalmente deve ser criada pelo programador para executar uma determinada tarefa em paralelo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Toda aplicação tem ao menos uma thread que é criada automaticamente quando é iniciada.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thread principal 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Java Virtual Machine (JVM) cria tal thread</a:t>
            </a:r>
          </a:p>
          <a:p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 thread é que de fato é executada pelo processador (</a:t>
            </a:r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2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2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218544"/>
            <a:ext cx="8915400" cy="4423796"/>
          </a:xfrm>
        </p:spPr>
        <p:txBody>
          <a:bodyPr>
            <a:noAutofit/>
          </a:bodyPr>
          <a:lstStyle/>
          <a:p>
            <a:r>
              <a:rPr lang="en-US" sz="2800" i="1" dirty="0"/>
              <a:t>Toda </a:t>
            </a:r>
            <a:r>
              <a:rPr lang="en-US" sz="2800" i="1" dirty="0" err="1"/>
              <a:t>aplicação</a:t>
            </a:r>
            <a:r>
              <a:rPr lang="en-US" sz="2800" i="1" dirty="0"/>
              <a:t> </a:t>
            </a:r>
            <a:r>
              <a:rPr lang="en-US" sz="2800" i="1" dirty="0" err="1"/>
              <a:t>tem</a:t>
            </a:r>
            <a:r>
              <a:rPr lang="en-US" sz="2800" i="1" dirty="0"/>
              <a:t> </a:t>
            </a:r>
            <a:r>
              <a:rPr lang="en-US" sz="2800" i="1" dirty="0" err="1"/>
              <a:t>ao</a:t>
            </a:r>
            <a:r>
              <a:rPr lang="en-US" sz="2800" i="1" dirty="0"/>
              <a:t> </a:t>
            </a:r>
            <a:r>
              <a:rPr lang="en-US" sz="2800" i="1" dirty="0" err="1"/>
              <a:t>menos</a:t>
            </a:r>
            <a:r>
              <a:rPr lang="en-US" sz="2800" i="1" dirty="0"/>
              <a:t> </a:t>
            </a:r>
            <a:r>
              <a:rPr lang="en-US" sz="2800" i="1" dirty="0" err="1"/>
              <a:t>uma</a:t>
            </a:r>
            <a:r>
              <a:rPr lang="en-US" sz="2800" i="1" dirty="0"/>
              <a:t> Thread para </a:t>
            </a:r>
            <a:r>
              <a:rPr lang="en-US" sz="2800" i="1" dirty="0" err="1"/>
              <a:t>executar</a:t>
            </a:r>
            <a:r>
              <a:rPr lang="en-US" sz="2800" i="1" dirty="0"/>
              <a:t> Código</a:t>
            </a:r>
          </a:p>
          <a:p>
            <a:r>
              <a:rPr lang="en-US" sz="2800" i="1" dirty="0" err="1"/>
              <a:t>Esta</a:t>
            </a:r>
            <a:r>
              <a:rPr lang="en-US" sz="2800" i="1" dirty="0"/>
              <a:t> </a:t>
            </a:r>
            <a:r>
              <a:rPr lang="en-US" sz="2800" i="1" dirty="0" err="1"/>
              <a:t>é</a:t>
            </a:r>
            <a:r>
              <a:rPr lang="en-US" sz="2800" i="1" dirty="0"/>
              <a:t> a </a:t>
            </a:r>
            <a:r>
              <a:rPr lang="en-US" sz="2800" i="1" dirty="0" err="1"/>
              <a:t>chamada</a:t>
            </a:r>
            <a:r>
              <a:rPr lang="en-US" sz="2800" i="1" dirty="0"/>
              <a:t> Thread Principal e </a:t>
            </a:r>
            <a:r>
              <a:rPr lang="en-US" sz="2800" i="1" dirty="0" err="1"/>
              <a:t>é</a:t>
            </a:r>
            <a:r>
              <a:rPr lang="en-US" sz="2800" i="1" dirty="0"/>
              <a:t> </a:t>
            </a:r>
            <a:r>
              <a:rPr lang="en-US" sz="2800" i="1" dirty="0" err="1"/>
              <a:t>criada</a:t>
            </a:r>
            <a:r>
              <a:rPr lang="en-US" sz="2800" i="1" dirty="0"/>
              <a:t> </a:t>
            </a:r>
            <a:r>
              <a:rPr lang="en-US" sz="2800" i="1" dirty="0" err="1"/>
              <a:t>automaticamente</a:t>
            </a:r>
            <a:r>
              <a:rPr lang="pt-BR" sz="2800" i="1" dirty="0"/>
              <a:t>.</a:t>
            </a:r>
          </a:p>
          <a:p>
            <a:r>
              <a:rPr lang="pt-BR" sz="2800" i="1" dirty="0"/>
              <a:t>O programador então não precisa se escrever código para criar esta Thread.</a:t>
            </a:r>
          </a:p>
          <a:p>
            <a:r>
              <a:rPr lang="pt-BR" sz="2800" i="1" dirty="0"/>
              <a:t>Em Java, tal Thread é criada pela JVM (Máquina Virtual Java) ao executar a aplicação.</a:t>
            </a:r>
          </a:p>
          <a:p>
            <a:r>
              <a:rPr lang="pt-BR" sz="2800" i="1" dirty="0"/>
              <a:t>Ela a a Thread que inicia a aplicação.</a:t>
            </a:r>
          </a:p>
          <a:p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i="1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i="1" dirty="0"/>
              <a:t> adicionais</a:t>
            </a:r>
          </a:p>
          <a:p>
            <a:r>
              <a:rPr lang="pt-PT" sz="2600" i="1" dirty="0"/>
              <a:t>Cada </a:t>
            </a:r>
            <a:r>
              <a:rPr lang="pt-PT" sz="2600" i="1" dirty="0" err="1"/>
              <a:t>Thread</a:t>
            </a:r>
            <a:r>
              <a:rPr lang="pt-PT" sz="2600" i="1" dirty="0"/>
              <a:t> pode executar uma tarefa diferente</a:t>
            </a:r>
          </a:p>
          <a:p>
            <a:r>
              <a:rPr lang="pt-PT" sz="2600" i="1" dirty="0"/>
              <a:t>Cada uma pode ter um código com diferentes níveis de complexidade computacional para executar</a:t>
            </a:r>
          </a:p>
          <a:p>
            <a:r>
              <a:rPr lang="pt-PT" sz="2600" i="1" dirty="0"/>
              <a:t>Podem executar mais rápida ou lentamente</a:t>
            </a:r>
            <a:endParaRPr lang="en-US" sz="2600" i="1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i="1" dirty="0"/>
              <a:t>Podem executar tem tempos diferentes</a:t>
            </a:r>
          </a:p>
          <a:p>
            <a:r>
              <a:rPr lang="pt-PT" sz="2600" i="1" dirty="0"/>
              <a:t>Isto depende de vários fatores como</a:t>
            </a:r>
            <a:r>
              <a:rPr lang="en-US" sz="2400" i="1" dirty="0"/>
              <a:t>: </a:t>
            </a:r>
            <a:r>
              <a:rPr lang="en-US" sz="2400" i="1" dirty="0" err="1"/>
              <a:t>prioridade</a:t>
            </a:r>
            <a:r>
              <a:rPr lang="en-US" sz="2400" i="1" dirty="0"/>
              <a:t> da Thread, </a:t>
            </a:r>
            <a:r>
              <a:rPr lang="en-US" sz="2400" i="1" dirty="0" err="1"/>
              <a:t>número</a:t>
            </a:r>
            <a:r>
              <a:rPr lang="en-US" sz="2400" i="1" dirty="0"/>
              <a:t> de Threads </a:t>
            </a:r>
            <a:r>
              <a:rPr lang="en-US" sz="2400" i="1" dirty="0" err="1"/>
              <a:t>em</a:t>
            </a:r>
            <a:r>
              <a:rPr lang="en-US" sz="2400" i="1" dirty="0"/>
              <a:t> </a:t>
            </a:r>
            <a:r>
              <a:rPr lang="en-US" sz="2400" i="1" dirty="0" err="1"/>
              <a:t>execução</a:t>
            </a:r>
            <a:r>
              <a:rPr lang="en-US" sz="2400" i="1" dirty="0"/>
              <a:t> no SO, </a:t>
            </a:r>
            <a:r>
              <a:rPr lang="en-US" sz="2400" i="1" dirty="0" err="1"/>
              <a:t>número</a:t>
            </a:r>
            <a:r>
              <a:rPr lang="en-US" sz="2400" i="1" dirty="0"/>
              <a:t> de </a:t>
            </a:r>
            <a:r>
              <a:rPr lang="en-US" sz="2400" i="1" dirty="0" err="1"/>
              <a:t>processadores</a:t>
            </a:r>
            <a:r>
              <a:rPr lang="en-US" sz="2400" i="1" dirty="0"/>
              <a:t> </a:t>
            </a:r>
            <a:r>
              <a:rPr lang="en-US" sz="2400" i="1" dirty="0" err="1"/>
              <a:t>disponíveis</a:t>
            </a:r>
            <a:r>
              <a:rPr lang="en-US" sz="2400" i="1" dirty="0"/>
              <a:t>, </a:t>
            </a:r>
            <a:r>
              <a:rPr lang="en-US" sz="2400" i="1" dirty="0" err="1"/>
              <a:t>tipo</a:t>
            </a:r>
            <a:r>
              <a:rPr lang="en-US" sz="2400" i="1" dirty="0"/>
              <a:t> de </a:t>
            </a:r>
            <a:r>
              <a:rPr lang="en-US" sz="2400" i="1" dirty="0" err="1"/>
              <a:t>tarefa</a:t>
            </a:r>
            <a:r>
              <a:rPr lang="en-US" sz="2400" i="1" dirty="0"/>
              <a:t> </a:t>
            </a:r>
            <a:r>
              <a:rPr lang="en-US" sz="2400" i="1" dirty="0" err="1"/>
              <a:t>realizada</a:t>
            </a:r>
            <a:r>
              <a:rPr lang="en-US" sz="2400" i="1" dirty="0"/>
              <a:t> pela Thread</a:t>
            </a:r>
          </a:p>
          <a:p>
            <a:r>
              <a:rPr lang="en-US" sz="2400" i="1" dirty="0" err="1"/>
              <a:t>Assim</a:t>
            </a:r>
            <a:r>
              <a:rPr lang="en-US" sz="2400" i="1" dirty="0"/>
              <a:t>, </a:t>
            </a:r>
            <a:r>
              <a:rPr lang="en-US" sz="2400" i="1" dirty="0" err="1"/>
              <a:t>certas</a:t>
            </a:r>
            <a:r>
              <a:rPr lang="en-US" sz="2400" i="1" dirty="0"/>
              <a:t> Threads </a:t>
            </a:r>
            <a:r>
              <a:rPr lang="en-US" sz="2400" i="1" dirty="0" err="1"/>
              <a:t>podem</a:t>
            </a:r>
            <a:r>
              <a:rPr lang="en-US" sz="2400" i="1" dirty="0"/>
              <a:t> </a:t>
            </a:r>
            <a:r>
              <a:rPr lang="en-US" sz="2400" i="1" dirty="0" err="1"/>
              <a:t>estar</a:t>
            </a:r>
            <a:r>
              <a:rPr lang="en-US" sz="2400" i="1" dirty="0"/>
              <a:t> </a:t>
            </a:r>
            <a:r>
              <a:rPr lang="en-US" sz="2400" i="1" dirty="0" err="1"/>
              <a:t>pausadas</a:t>
            </a:r>
            <a:r>
              <a:rPr lang="en-US" sz="2400" i="1" dirty="0"/>
              <a:t> </a:t>
            </a:r>
            <a:r>
              <a:rPr lang="en-US" sz="2400" i="1" dirty="0" err="1"/>
              <a:t>enquanto</a:t>
            </a:r>
            <a:r>
              <a:rPr lang="en-US" sz="2400" i="1" dirty="0"/>
              <a:t> </a:t>
            </a:r>
            <a:r>
              <a:rPr lang="en-US" sz="2400" i="1" dirty="0" err="1"/>
              <a:t>outras</a:t>
            </a:r>
            <a:r>
              <a:rPr lang="en-US" sz="2400" i="1" dirty="0"/>
              <a:t> </a:t>
            </a:r>
            <a:r>
              <a:rPr lang="en-US" sz="2400" i="1" dirty="0" err="1"/>
              <a:t>executam</a:t>
            </a:r>
            <a:endParaRPr lang="pt-PT" sz="2600" i="1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i="1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i="1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400" dirty="0"/>
              <a:t>Recurso do SO que permite que aplicações em máquinas diferentes (ou na mesma máquina) se comuniquem</a:t>
            </a:r>
          </a:p>
          <a:p>
            <a:r>
              <a:rPr lang="pt-BR" sz="2400" dirty="0"/>
              <a:t>Permite que uma aplicação servidora se comunique com os clientes e vice-versa</a:t>
            </a:r>
          </a:p>
          <a:p>
            <a:r>
              <a:rPr lang="pt-BR" sz="24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43790"/>
            <a:ext cx="8915400" cy="4714786"/>
          </a:xfrm>
        </p:spPr>
        <p:txBody>
          <a:bodyPr>
            <a:normAutofit/>
          </a:bodyPr>
          <a:lstStyle/>
          <a:p>
            <a:r>
              <a:rPr lang="pt-BR" sz="2400" b="1" dirty="0"/>
              <a:t>Socket = Tomada</a:t>
            </a:r>
          </a:p>
          <a:p>
            <a:r>
              <a:rPr lang="pt-BR" sz="2400" dirty="0"/>
              <a:t>Uma tomada só tem utilidade de fato quando algum aparelho é plugado (conectado) à ela</a:t>
            </a:r>
          </a:p>
          <a:p>
            <a:r>
              <a:rPr lang="pt-BR" sz="2400" dirty="0"/>
              <a:t>Após plugar um aparelho, é fechado um circuito por onde passa eletricidade (comunicação) até o aparelho</a:t>
            </a:r>
          </a:p>
          <a:p>
            <a:r>
              <a:rPr lang="pt-BR" sz="2400" dirty="0"/>
              <a:t>Em programação, um socket representa um canal de comunicação bi-direcional entre duas aplicações</a:t>
            </a:r>
          </a:p>
          <a:p>
            <a:r>
              <a:rPr lang="pt-BR" sz="24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400" dirty="0"/>
              <a:t>Uma aplicação servidora terá um socket no qual os clientes conectam</a:t>
            </a:r>
          </a:p>
          <a:p>
            <a:r>
              <a:rPr lang="pt-BR" sz="2400" dirty="0"/>
              <a:t>Tendo-se um socket aberto no servidor, é aberto uma porta por onde conexões podem ser estabelecidas</a:t>
            </a:r>
          </a:p>
          <a:p>
            <a:r>
              <a:rPr lang="pt-BR" sz="2400" dirty="0"/>
              <a:t>Dizemos que o servidor fica escutando em tal porta</a:t>
            </a:r>
          </a:p>
          <a:p>
            <a:r>
              <a:rPr lang="pt-BR" sz="24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449" y="359643"/>
            <a:ext cx="10666751" cy="1293028"/>
          </a:xfrm>
        </p:spPr>
        <p:txBody>
          <a:bodyPr/>
          <a:lstStyle/>
          <a:p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cliente ao conectar no servidor cria um socket para enviar e receber dados do servidor</a:t>
            </a:r>
          </a:p>
          <a:p>
            <a:r>
              <a:rPr lang="pt-BR" sz="24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1 2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0F900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4357</TotalTime>
  <Words>1532</Words>
  <Application>Microsoft Macintosh PowerPoint</Application>
  <PresentationFormat>Widescreen</PresentationFormat>
  <Paragraphs>215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283</cp:revision>
  <cp:lastPrinted>2018-10-31T18:58:06Z</cp:lastPrinted>
  <dcterms:created xsi:type="dcterms:W3CDTF">2018-10-29T17:43:05Z</dcterms:created>
  <dcterms:modified xsi:type="dcterms:W3CDTF">2018-11-15T15:16:29Z</dcterms:modified>
</cp:coreProperties>
</file>